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85" r:id="rId4"/>
    <p:sldId id="284" r:id="rId5"/>
    <p:sldId id="287" r:id="rId6"/>
    <p:sldId id="290" r:id="rId7"/>
    <p:sldId id="283" r:id="rId8"/>
    <p:sldId id="294" r:id="rId9"/>
    <p:sldId id="288" r:id="rId10"/>
    <p:sldId id="289" r:id="rId11"/>
    <p:sldId id="292" r:id="rId12"/>
    <p:sldId id="299" r:id="rId13"/>
    <p:sldId id="297" r:id="rId14"/>
    <p:sldId id="298" r:id="rId15"/>
    <p:sldId id="278" r:id="rId16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663D"/>
    <a:srgbClr val="3783E5"/>
    <a:srgbClr val="DB5248"/>
    <a:srgbClr val="8FE5C5"/>
    <a:srgbClr val="97E1F7"/>
    <a:srgbClr val="5F96F0"/>
    <a:srgbClr val="9BD100"/>
    <a:srgbClr val="5563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-3312" y="-1488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40E58-8356-9349-A635-119758EDFF1E}" type="datetimeFigureOut">
              <a:rPr kumimoji="1" lang="zh-CN" altLang="en-US" smtClean="0"/>
              <a:t>16/3/23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2EE56-B03A-1742-9E7F-6E56EFDA5E1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2876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被动模式，通过</a:t>
            </a:r>
            <a:r>
              <a:rPr kumimoji="1" lang="en-US" altLang="zh-CN" dirty="0" smtClean="0"/>
              <a:t>go</a:t>
            </a:r>
            <a:r>
              <a:rPr kumimoji="1" lang="zh-CN" altLang="en-US" dirty="0" smtClean="0"/>
              <a:t>向后端发送请求，等待后端返回结果，异步加载要加载的前端组建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72EE56-B03A-1742-9E7F-6E56EFDA5E18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070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在发送请求时，已经知道要加载的前端组建的类型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72EE56-B03A-1742-9E7F-6E56EFDA5E18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8021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在发送请求时，已经知道要加载的前端组建的类型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72EE56-B03A-1742-9E7F-6E56EFDA5E18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8021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09058" y="2539999"/>
            <a:ext cx="9144000" cy="850433"/>
          </a:xfrm>
        </p:spPr>
        <p:txBody>
          <a:bodyPr anchor="b"/>
          <a:lstStyle>
            <a:lvl1pPr algn="ctr">
              <a:defRPr sz="3600">
                <a:solidFill>
                  <a:schemeClr val="bg1"/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AA2646-B10C-2B47-8705-3B041F58B872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1894AD-D6E3-954F-A748-E43E5EB7753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89812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8EC24C-A021-BB49-A1F1-0137B8977282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3C2DFC-5056-3E42-88A2-0E8A11B618C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173767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F895E0-218A-1543-A8CC-80EA9F05F40E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A8E38B-BEA5-BF45-81A5-8BA597D5D3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150241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3979304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7A9C87-92E8-5948-BEC9-2C0A20F98C88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72BCDF-2ADC-4848-9E3D-1C1696B6791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156915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97EA35-C719-B043-924E-76324D7B1D04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2AA86F-A7DA-AB40-B023-D79194366CF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1583531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54FA27-9AD8-CA4C-81B2-FFB21097BDCB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AC6640-2761-1845-B37A-5096EB6F9B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699237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657A67-E0D9-2046-836D-E535B941A25E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28D29A-1916-214E-B1A7-EC361A1E512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554125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6AE79F-75E4-A94A-860F-502EC594A1D8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D3ACB4-4CF2-2F4C-9F67-2F28852F0AD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669450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562BD3-18A4-3A41-8A33-5E2C1EB1E61D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3DA485-5538-0244-8731-F005DA0C4ED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84173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2110CB-6772-6A4D-B509-93CFDDCD1C22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64B74B-E24E-324E-9A19-A0BD1D92B8D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8664214"/>
      </p:ext>
    </p:extLst>
  </p:cSld>
  <p:clrMapOvr>
    <a:masterClrMapping/>
  </p:clrMapOvr>
  <p:transition xmlns:p14="http://schemas.microsoft.com/office/powerpoint/2010/main"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C29B22A4-24FD-2C48-9C1F-6A1A3AA9A110}" type="datetimeFigureOut">
              <a:rPr lang="zh-CN" altLang="en-US"/>
              <a:pPr>
                <a:defRPr/>
              </a:pPr>
              <a:t>16/3/23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AF2CCBB-A909-1D4B-B384-3192D916BE6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ransition xmlns:p14="http://schemas.microsoft.com/office/powerpoint/2010/main"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cs typeface="宋体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cs typeface="宋体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cs typeface="宋体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cs typeface="宋体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umimoji="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umimoj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0" name="文本框 6"/>
          <p:cNvSpPr txBox="1">
            <a:spLocks noChangeArrowheads="1"/>
          </p:cNvSpPr>
          <p:nvPr/>
        </p:nvSpPr>
        <p:spPr bwMode="auto">
          <a:xfrm>
            <a:off x="2857500" y="3557588"/>
            <a:ext cx="69532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 algn="ctr" eaLnBrk="1" hangingPunct="1"/>
            <a:r>
              <a:rPr kumimoji="0" lang="zh-CN" altLang="en-US" sz="6000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微软雅黑" charset="0"/>
              </a:rPr>
              <a:t>地图主站代码串讲</a:t>
            </a:r>
            <a:endParaRPr kumimoji="0" lang="zh-CN" altLang="en-US" sz="6000" dirty="0">
              <a:solidFill>
                <a:schemeClr val="bg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12291" name="文本框 7"/>
          <p:cNvSpPr txBox="1">
            <a:spLocks noChangeArrowheads="1"/>
          </p:cNvSpPr>
          <p:nvPr/>
        </p:nvSpPr>
        <p:spPr bwMode="auto">
          <a:xfrm>
            <a:off x="4583113" y="4573588"/>
            <a:ext cx="3227387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 algn="ctr" eaLnBrk="1" hangingPunct="1"/>
            <a:r>
              <a:rPr kumimoji="0" lang="zh-CN" altLang="en-US" sz="2000" dirty="0" smtClean="0">
                <a:solidFill>
                  <a:srgbClr val="FFFFFF"/>
                </a:solidFill>
                <a:latin typeface="微软雅黑" charset="0"/>
                <a:ea typeface="微软雅黑" charset="0"/>
                <a:cs typeface="微软雅黑" charset="0"/>
              </a:rPr>
              <a:t>高学远</a:t>
            </a:r>
            <a:endParaRPr kumimoji="0" lang="en-US" altLang="zh-CN" sz="2000" dirty="0" smtClean="0">
              <a:solidFill>
                <a:srgbClr val="FFFFFF"/>
              </a:solidFill>
              <a:latin typeface="微软雅黑" charset="0"/>
              <a:ea typeface="微软雅黑" charset="0"/>
              <a:cs typeface="微软雅黑" charset="0"/>
            </a:endParaRPr>
          </a:p>
          <a:p>
            <a:pPr algn="ctr" eaLnBrk="1" hangingPunct="1"/>
            <a:r>
              <a:rPr kumimoji="0" lang="zh-CN" altLang="zh-CN" sz="2000" dirty="0" smtClean="0">
                <a:solidFill>
                  <a:srgbClr val="FFFFFF"/>
                </a:solidFill>
                <a:latin typeface="微软雅黑" charset="0"/>
                <a:ea typeface="微软雅黑" charset="0"/>
                <a:cs typeface="微软雅黑" charset="0"/>
              </a:rPr>
              <a:t>2</a:t>
            </a:r>
            <a:r>
              <a:rPr kumimoji="0" lang="en-US" altLang="zh-CN" sz="2000" dirty="0" smtClean="0">
                <a:solidFill>
                  <a:srgbClr val="FFFFFF"/>
                </a:solidFill>
                <a:latin typeface="微软雅黑" charset="0"/>
                <a:ea typeface="微软雅黑" charset="0"/>
                <a:cs typeface="微软雅黑" charset="0"/>
              </a:rPr>
              <a:t>016.3.23</a:t>
            </a:r>
          </a:p>
          <a:p>
            <a:pPr algn="ctr" eaLnBrk="1" hangingPunct="1"/>
            <a:r>
              <a:rPr kumimoji="0" lang="en-US" altLang="zh-CN" sz="2000" dirty="0" err="1" smtClean="0">
                <a:solidFill>
                  <a:srgbClr val="FFFFFF"/>
                </a:solidFill>
                <a:latin typeface="微软雅黑" charset="0"/>
                <a:ea typeface="微软雅黑" charset="0"/>
                <a:cs typeface="微软雅黑" charset="0"/>
              </a:rPr>
              <a:t>gaoxueyuan@baidu.com</a:t>
            </a:r>
            <a:endParaRPr kumimoji="0" lang="zh-CN" altLang="en-US" sz="2000" dirty="0">
              <a:solidFill>
                <a:srgbClr val="FFFFFF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功能实现分析</a:t>
            </a:r>
            <a:endParaRPr kumimoji="1" lang="en-US" altLang="zh-CN" sz="3200" dirty="0"/>
          </a:p>
        </p:txBody>
      </p:sp>
      <p:sp>
        <p:nvSpPr>
          <p:cNvPr id="10" name="文本框 9"/>
          <p:cNvSpPr txBox="1"/>
          <p:nvPr/>
        </p:nvSpPr>
        <p:spPr>
          <a:xfrm>
            <a:off x="809625" y="1146174"/>
            <a:ext cx="4254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路线检索</a:t>
            </a:r>
            <a:r>
              <a:rPr kumimoji="1" lang="en-US" altLang="en-US" sz="2400" dirty="0" smtClean="0">
                <a:sym typeface="Wingdings"/>
              </a:rPr>
              <a:t>：</a:t>
            </a:r>
            <a:endParaRPr kumimoji="1" lang="zh-CN" altLang="en-US" sz="2400" dirty="0"/>
          </a:p>
        </p:txBody>
      </p:sp>
      <p:sp>
        <p:nvSpPr>
          <p:cNvPr id="8" name="矩形 7"/>
          <p:cNvSpPr/>
          <p:nvPr/>
        </p:nvSpPr>
        <p:spPr>
          <a:xfrm>
            <a:off x="676275" y="1755775"/>
            <a:ext cx="3784600" cy="5715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首页加载，通过实践委托绑定点击事件。</a:t>
            </a:r>
            <a:endParaRPr lang="en-US" altLang="zh-CN" dirty="0"/>
          </a:p>
        </p:txBody>
      </p:sp>
      <p:pic>
        <p:nvPicPr>
          <p:cNvPr id="7" name="图片 6" descr="4988673b51a67d17c5e588c71ab3c8d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100" y="1714500"/>
            <a:ext cx="7581900" cy="17145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54050" y="2574925"/>
            <a:ext cx="3784600" cy="71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调用</a:t>
            </a:r>
            <a:r>
              <a:rPr lang="en-US" altLang="zh-CN" dirty="0" err="1" smtClean="0"/>
              <a:t>RouteSearchbox.show</a:t>
            </a:r>
            <a:r>
              <a:rPr lang="en-US" altLang="zh-CN" dirty="0" smtClean="0"/>
              <a:t>()</a:t>
            </a:r>
            <a:r>
              <a:rPr lang="zh-CN" altLang="en-US" dirty="0" smtClean="0"/>
              <a:t>显示路线搜索框并做一些设置</a:t>
            </a:r>
            <a:endParaRPr lang="en-US" altLang="zh-CN" dirty="0"/>
          </a:p>
        </p:txBody>
      </p:sp>
      <p:pic>
        <p:nvPicPr>
          <p:cNvPr id="9" name="图片 8" descr="08253736b2ac98c400996d3ef532603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5" y="1431925"/>
            <a:ext cx="7635875" cy="396240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47700" y="3457574"/>
            <a:ext cx="3784600" cy="9239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点击搜索按钮，根据选择的线路搜索类型，发起与</a:t>
            </a:r>
            <a:r>
              <a:rPr lang="en-US" altLang="zh-CN" dirty="0" smtClean="0"/>
              <a:t>poi</a:t>
            </a:r>
            <a:r>
              <a:rPr lang="zh-CN" altLang="en-US" dirty="0" smtClean="0"/>
              <a:t>检索相似类型的搜索</a:t>
            </a:r>
            <a:endParaRPr lang="en-US" altLang="zh-CN" dirty="0"/>
          </a:p>
        </p:txBody>
      </p:sp>
      <p:sp>
        <p:nvSpPr>
          <p:cNvPr id="15" name="矩形 14"/>
          <p:cNvSpPr/>
          <p:nvPr/>
        </p:nvSpPr>
        <p:spPr>
          <a:xfrm>
            <a:off x="657225" y="4768849"/>
            <a:ext cx="3784600" cy="9239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初始化要加载的组建，并通过</a:t>
            </a:r>
            <a:r>
              <a:rPr lang="en-US" altLang="zh-CN" dirty="0" err="1" smtClean="0"/>
              <a:t>cardMgr.add</a:t>
            </a:r>
            <a:r>
              <a:rPr lang="zh-CN" altLang="en-US" dirty="0" smtClean="0"/>
              <a:t>添加新的卡片，显示结果</a:t>
            </a:r>
            <a:endParaRPr lang="en-US" altLang="zh-CN" dirty="0"/>
          </a:p>
        </p:txBody>
      </p:sp>
      <p:pic>
        <p:nvPicPr>
          <p:cNvPr id="16" name="图片 15" descr="56abc0665f34f48441d40aee81ea04c0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500" y="1651000"/>
            <a:ext cx="57785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51871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功能实现分析</a:t>
            </a:r>
            <a:endParaRPr kumimoji="1" lang="en-US" altLang="zh-CN" sz="3200" dirty="0"/>
          </a:p>
        </p:txBody>
      </p:sp>
      <p:sp>
        <p:nvSpPr>
          <p:cNvPr id="10" name="文本框 9"/>
          <p:cNvSpPr txBox="1"/>
          <p:nvPr/>
        </p:nvSpPr>
        <p:spPr>
          <a:xfrm>
            <a:off x="809625" y="1146174"/>
            <a:ext cx="4254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Poi</a:t>
            </a:r>
            <a:r>
              <a:rPr kumimoji="1" lang="zh-CN" altLang="en-US" sz="2400" dirty="0" smtClean="0"/>
              <a:t>详情页</a:t>
            </a:r>
            <a:endParaRPr kumimoji="1" lang="zh-CN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244475" y="1689099"/>
            <a:ext cx="3784600" cy="8509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地图重绘的时候，加载当前视区可点的点，并绑定事件</a:t>
            </a:r>
            <a:endParaRPr lang="en-US" altLang="zh-CN" dirty="0"/>
          </a:p>
        </p:txBody>
      </p:sp>
      <p:pic>
        <p:nvPicPr>
          <p:cNvPr id="3" name="图片 2" descr="e6be4d9a4da3291d894bb7bcb339cd2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950" y="828675"/>
            <a:ext cx="5988050" cy="481965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238125" y="2746374"/>
            <a:ext cx="3784600" cy="8509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通过</a:t>
            </a:r>
            <a:r>
              <a:rPr lang="en-US" altLang="zh-CN" dirty="0" err="1" smtClean="0"/>
              <a:t>poiDetailMgr</a:t>
            </a:r>
            <a:r>
              <a:rPr lang="zh-CN" altLang="en-US" dirty="0" smtClean="0"/>
              <a:t>.</a:t>
            </a:r>
            <a:r>
              <a:rPr lang="en-US" altLang="zh-CN" dirty="0" smtClean="0"/>
              <a:t>create</a:t>
            </a:r>
            <a:r>
              <a:rPr lang="zh-CN" altLang="en-US" dirty="0" smtClean="0"/>
              <a:t>向后端发起查找该</a:t>
            </a:r>
            <a:r>
              <a:rPr lang="en-US" altLang="zh-CN" dirty="0" smtClean="0"/>
              <a:t>marker</a:t>
            </a:r>
            <a:r>
              <a:rPr lang="zh-CN" altLang="en-US" dirty="0" smtClean="0"/>
              <a:t>点的</a:t>
            </a:r>
            <a:r>
              <a:rPr lang="en-US" altLang="zh-CN" dirty="0" err="1" smtClean="0"/>
              <a:t>ajax</a:t>
            </a:r>
            <a:r>
              <a:rPr lang="zh-CN" altLang="en-US" dirty="0" smtClean="0"/>
              <a:t>请求</a:t>
            </a:r>
            <a:endParaRPr lang="en-US" altLang="zh-CN" dirty="0"/>
          </a:p>
        </p:txBody>
      </p:sp>
      <p:sp>
        <p:nvSpPr>
          <p:cNvPr id="18" name="矩形 17"/>
          <p:cNvSpPr/>
          <p:nvPr/>
        </p:nvSpPr>
        <p:spPr>
          <a:xfrm>
            <a:off x="247650" y="3819524"/>
            <a:ext cx="3784600" cy="151447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通过</a:t>
            </a:r>
            <a:r>
              <a:rPr lang="en-US" altLang="zh-CN" dirty="0" err="1" smtClean="0"/>
              <a:t>processData</a:t>
            </a:r>
            <a:r>
              <a:rPr lang="zh-CN" altLang="en-US" dirty="0" smtClean="0"/>
              <a:t>、</a:t>
            </a:r>
            <a:r>
              <a:rPr lang="en-US" altLang="zh-CN" dirty="0" smtClean="0"/>
              <a:t>distribute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buildPoiDetailPage</a:t>
            </a:r>
            <a:r>
              <a:rPr lang="zh-CN" altLang="en-US" dirty="0" smtClean="0"/>
              <a:t>依次验证返回类型，按类型分发到组建以及前端建立详情页显示</a:t>
            </a:r>
            <a:endParaRPr lang="en-US" altLang="zh-CN" dirty="0"/>
          </a:p>
        </p:txBody>
      </p:sp>
      <p:pic>
        <p:nvPicPr>
          <p:cNvPr id="5" name="图片 4" descr="fe1872b3e16b63a719142ee77d9bb97b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350" y="1695450"/>
            <a:ext cx="5892800" cy="3530600"/>
          </a:xfrm>
          <a:prstGeom prst="rect">
            <a:avLst/>
          </a:prstGeom>
        </p:spPr>
      </p:pic>
      <p:pic>
        <p:nvPicPr>
          <p:cNvPr id="6" name="图片 5" descr="cdb2b4aad40d0c46569ec4eb27e90f37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250" y="2007345"/>
            <a:ext cx="8382000" cy="112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664959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功能实现分析</a:t>
            </a:r>
            <a:endParaRPr kumimoji="1" lang="en-US" altLang="zh-CN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946149" y="1454149"/>
            <a:ext cx="10309225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关于卡片：卡片基类为</a:t>
            </a:r>
            <a:r>
              <a:rPr kumimoji="1" lang="en-US" altLang="zh-CN" sz="2800" dirty="0" smtClean="0"/>
              <a:t>iceman</a:t>
            </a:r>
            <a:r>
              <a:rPr kumimoji="1" lang="en-US" altLang="zh-CN" sz="2800" dirty="0"/>
              <a:t>/widget/</a:t>
            </a:r>
            <a:r>
              <a:rPr kumimoji="1" lang="en-US" altLang="zh-CN" sz="2800" dirty="0" err="1"/>
              <a:t>ui</a:t>
            </a:r>
            <a:r>
              <a:rPr kumimoji="1" lang="en-US" altLang="zh-CN" sz="2800" dirty="0"/>
              <a:t>/card/</a:t>
            </a:r>
            <a:r>
              <a:rPr kumimoji="1" lang="en-US" altLang="zh-CN" sz="2800" dirty="0" err="1" smtClean="0"/>
              <a:t>Card.js</a:t>
            </a:r>
            <a:r>
              <a:rPr kumimoji="1" lang="zh-CN" altLang="en-US" sz="2800" dirty="0" smtClean="0"/>
              <a:t>，包含子方法</a:t>
            </a:r>
            <a:r>
              <a:rPr lang="en-US" altLang="zh-CN" sz="2800" dirty="0" smtClean="0"/>
              <a:t>render</a:t>
            </a:r>
            <a:r>
              <a:rPr lang="zh-CN" altLang="en-US" sz="2800" dirty="0" smtClean="0"/>
              <a:t>、</a:t>
            </a:r>
            <a:r>
              <a:rPr lang="en-US" altLang="zh-CN" sz="2800" dirty="0" smtClean="0"/>
              <a:t>initialize</a:t>
            </a:r>
            <a:r>
              <a:rPr lang="zh-CN" altLang="en-US" sz="2800" dirty="0" smtClean="0"/>
              <a:t>、</a:t>
            </a:r>
            <a:r>
              <a:rPr lang="en-US" altLang="zh-CN" sz="2800" dirty="0" err="1" smtClean="0"/>
              <a:t>uload</a:t>
            </a:r>
            <a:r>
              <a:rPr lang="zh-CN" altLang="en-US" sz="2800" dirty="0" smtClean="0"/>
              <a:t>、</a:t>
            </a:r>
            <a:r>
              <a:rPr lang="en-US" altLang="zh-CN" sz="2800" dirty="0" err="1" smtClean="0"/>
              <a:t>foldCard</a:t>
            </a:r>
            <a:r>
              <a:rPr lang="zh-CN" altLang="en-US" sz="2800" dirty="0" smtClean="0"/>
              <a:t>、</a:t>
            </a:r>
            <a:r>
              <a:rPr lang="en-US" altLang="zh-CN" sz="2800" dirty="0" err="1"/>
              <a:t>unfoldCard</a:t>
            </a:r>
            <a:r>
              <a:rPr lang="zh-CN" altLang="en-US" sz="2800" dirty="0" smtClean="0"/>
              <a:t>等方法。</a:t>
            </a:r>
            <a:endParaRPr kumimoji="1" lang="en-US" altLang="zh-CN" sz="2800" dirty="0" smtClean="0"/>
          </a:p>
          <a:p>
            <a:endParaRPr kumimoji="1" lang="en-US" altLang="zh-CN" sz="2800" dirty="0"/>
          </a:p>
          <a:p>
            <a:r>
              <a:rPr kumimoji="1" lang="zh-CN" altLang="en-US" sz="2800" dirty="0" smtClean="0"/>
              <a:t>在</a:t>
            </a:r>
            <a:r>
              <a:rPr kumimoji="1" lang="en-US" altLang="zh-CN" sz="2800" dirty="0" err="1" smtClean="0"/>
              <a:t>poidetail</a:t>
            </a:r>
            <a:r>
              <a:rPr kumimoji="1" lang="zh-CN" altLang="en-US" sz="2800" dirty="0" smtClean="0"/>
              <a:t>中，各个</a:t>
            </a:r>
            <a:r>
              <a:rPr kumimoji="1" lang="en-US" altLang="zh-CN" sz="2800" dirty="0" err="1" smtClean="0"/>
              <a:t>ui</a:t>
            </a:r>
            <a:r>
              <a:rPr kumimoji="1" lang="zh-CN" altLang="en-US" sz="2800" dirty="0" smtClean="0"/>
              <a:t>组建都继承自</a:t>
            </a:r>
            <a:r>
              <a:rPr kumimoji="1" lang="en-US" altLang="zh-CN" sz="2800" dirty="0"/>
              <a:t>iceman/static/</a:t>
            </a:r>
            <a:r>
              <a:rPr kumimoji="1" lang="en-US" altLang="zh-CN" sz="2800" dirty="0" err="1"/>
              <a:t>js</a:t>
            </a:r>
            <a:r>
              <a:rPr kumimoji="1" lang="en-US" altLang="zh-CN" sz="2800" dirty="0"/>
              <a:t>/</a:t>
            </a:r>
            <a:r>
              <a:rPr kumimoji="1" lang="en-US" altLang="zh-CN" sz="2800" dirty="0" err="1"/>
              <a:t>util</a:t>
            </a:r>
            <a:r>
              <a:rPr kumimoji="1" lang="en-US" altLang="zh-CN" sz="2800" dirty="0"/>
              <a:t>/</a:t>
            </a:r>
            <a:r>
              <a:rPr kumimoji="1" lang="en-US" altLang="zh-CN" sz="2800" dirty="0" err="1" smtClean="0"/>
              <a:t>widget.js</a:t>
            </a:r>
            <a:r>
              <a:rPr kumimoji="1" lang="zh-CN" altLang="en-US" sz="2800" dirty="0" smtClean="0"/>
              <a:t>，包含有子方法</a:t>
            </a:r>
            <a:r>
              <a:rPr kumimoji="1" lang="en-US" altLang="zh-CN" sz="2800" dirty="0" smtClean="0"/>
              <a:t>render</a:t>
            </a:r>
            <a:r>
              <a:rPr kumimoji="1" lang="zh-CN" altLang="en-US" sz="2800" dirty="0" smtClean="0"/>
              <a:t>、</a:t>
            </a:r>
            <a:r>
              <a:rPr kumimoji="1" lang="en-US" altLang="zh-CN" sz="2800" dirty="0" err="1" smtClean="0"/>
              <a:t>processData</a:t>
            </a:r>
            <a:r>
              <a:rPr kumimoji="1" lang="zh-CN" altLang="en-US" sz="2800" dirty="0" smtClean="0"/>
              <a:t>、</a:t>
            </a:r>
            <a:r>
              <a:rPr kumimoji="1" lang="en-US" altLang="zh-CN" sz="2800" dirty="0" err="1" smtClean="0"/>
              <a:t>bindEvent</a:t>
            </a:r>
            <a:r>
              <a:rPr kumimoji="1" lang="zh-CN" altLang="en-US" sz="2800" dirty="0" smtClean="0"/>
              <a:t>以及</a:t>
            </a:r>
            <a:r>
              <a:rPr lang="en-US" altLang="zh-CN" sz="2800" dirty="0" err="1"/>
              <a:t>renderComplete</a:t>
            </a:r>
            <a:r>
              <a:rPr kumimoji="1" lang="zh-CN" altLang="en-US" sz="2800" dirty="0" smtClean="0"/>
              <a:t>等。</a:t>
            </a:r>
            <a:endParaRPr kumimoji="1" lang="en-US" altLang="zh-CN" sz="2800" dirty="0" smtClean="0"/>
          </a:p>
          <a:p>
            <a:endParaRPr kumimoji="1" lang="en-US" altLang="zh-CN" sz="2800" dirty="0"/>
          </a:p>
          <a:p>
            <a:r>
              <a:rPr kumimoji="1" lang="zh-CN" altLang="en-US" sz="2800" dirty="0" smtClean="0"/>
              <a:t>通过继承，可以比较好的优化语义和代码结构</a:t>
            </a:r>
            <a:endParaRPr kumimoji="1"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2558844192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功能实现分析</a:t>
            </a:r>
            <a:endParaRPr kumimoji="1" lang="en-US" altLang="zh-CN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946149" y="1454149"/>
            <a:ext cx="10309225" cy="5693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通过对上面三个功能的分析发现：</a:t>
            </a:r>
            <a:endParaRPr kumimoji="1" lang="en-US" altLang="zh-CN" sz="2800" dirty="0" smtClean="0"/>
          </a:p>
          <a:p>
            <a:endParaRPr kumimoji="1" lang="en-US" altLang="zh-CN" sz="2800" dirty="0" smtClean="0"/>
          </a:p>
          <a:p>
            <a:r>
              <a:rPr kumimoji="1" lang="zh-CN" altLang="en-US" sz="2800" dirty="0" smtClean="0"/>
              <a:t>每个大模块，比如</a:t>
            </a:r>
            <a:r>
              <a:rPr kumimoji="1" lang="en-US" altLang="zh-CN" sz="2800" dirty="0" smtClean="0"/>
              <a:t>poi</a:t>
            </a:r>
            <a:r>
              <a:rPr kumimoji="1" lang="zh-CN" altLang="en-US" sz="2800" dirty="0" smtClean="0"/>
              <a:t>、</a:t>
            </a:r>
            <a:r>
              <a:rPr kumimoji="1" lang="en-US" altLang="zh-CN" sz="2800" dirty="0" err="1" smtClean="0"/>
              <a:t>pano</a:t>
            </a:r>
            <a:r>
              <a:rPr kumimoji="1" lang="zh-CN" altLang="en-US" sz="2800" dirty="0" smtClean="0"/>
              <a:t>、</a:t>
            </a:r>
            <a:r>
              <a:rPr kumimoji="1" lang="en-US" altLang="zh-CN" sz="2800" dirty="0" smtClean="0"/>
              <a:t>iceman</a:t>
            </a:r>
            <a:r>
              <a:rPr kumimoji="1" lang="zh-CN" altLang="en-US" sz="2800" dirty="0" smtClean="0"/>
              <a:t>都在各自的</a:t>
            </a:r>
            <a:r>
              <a:rPr kumimoji="1" lang="en-US" altLang="zh-CN" sz="2800" dirty="0" err="1" smtClean="0"/>
              <a:t>js</a:t>
            </a:r>
            <a:r>
              <a:rPr kumimoji="1" lang="en-US" altLang="zh-CN" sz="2800" dirty="0" smtClean="0"/>
              <a:t>/lib</a:t>
            </a:r>
            <a:r>
              <a:rPr kumimoji="1" lang="zh-CN" altLang="en-US" sz="2800" dirty="0" smtClean="0"/>
              <a:t>中有自己组建的映射表，并有自己的命名空间。</a:t>
            </a:r>
            <a:endParaRPr kumimoji="1" lang="en-US" altLang="zh-CN" sz="2800" dirty="0" smtClean="0"/>
          </a:p>
          <a:p>
            <a:r>
              <a:rPr kumimoji="1" lang="zh-CN" altLang="en-US" sz="2800" dirty="0" smtClean="0"/>
              <a:t>当调用某一组件的时候，通过 命名空间</a:t>
            </a:r>
            <a:r>
              <a:rPr kumimoji="1" lang="en-US" altLang="zh-CN" sz="2800" dirty="0" smtClean="0"/>
              <a:t>+</a:t>
            </a:r>
            <a:r>
              <a:rPr kumimoji="1" lang="zh-CN" altLang="en-US" sz="2800" dirty="0" smtClean="0"/>
              <a:t>相对路径 引入组件的构造函数。</a:t>
            </a:r>
            <a:endParaRPr kumimoji="1" lang="en-US" altLang="zh-CN" sz="2800" dirty="0" smtClean="0"/>
          </a:p>
          <a:p>
            <a:endParaRPr kumimoji="1" lang="en-US" altLang="zh-CN" sz="2800" dirty="0" smtClean="0"/>
          </a:p>
          <a:p>
            <a:r>
              <a:rPr kumimoji="1" lang="zh-CN" altLang="en-US" sz="2800" dirty="0" smtClean="0"/>
              <a:t>相应的用户操作，会用过</a:t>
            </a:r>
            <a:r>
              <a:rPr lang="en-US" altLang="zh-CN" sz="2800" dirty="0" err="1" smtClean="0"/>
              <a:t>addStat</a:t>
            </a:r>
            <a:r>
              <a:rPr lang="zh-CN" altLang="en-US" sz="2800" dirty="0" smtClean="0"/>
              <a:t> 函数统计各个入口的流量信息。</a:t>
            </a:r>
            <a:endParaRPr kumimoji="1" lang="en-US" altLang="zh-CN" sz="2800" dirty="0"/>
          </a:p>
          <a:p>
            <a:endParaRPr kumimoji="1" lang="en-US" altLang="zh-CN" sz="2800" dirty="0"/>
          </a:p>
          <a:p>
            <a:endParaRPr kumimoji="1" lang="zh-CN" altLang="en-US" sz="2800" dirty="0"/>
          </a:p>
          <a:p>
            <a:endParaRPr kumimoji="1" lang="en-US" altLang="zh-CN" sz="2800" dirty="0" smtClean="0"/>
          </a:p>
          <a:p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614935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/>
              <a:t>收获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946149" y="1454149"/>
            <a:ext cx="103092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通过这一周多最主站代码的学习，主要了解了整体的技术架构。但是感觉对主站代码部分的理解和把控还有些困难。</a:t>
            </a:r>
            <a:endParaRPr kumimoji="1" lang="en-US" altLang="zh-CN" sz="2800" dirty="0" smtClean="0"/>
          </a:p>
          <a:p>
            <a:r>
              <a:rPr kumimoji="1" lang="zh-CN" altLang="en-US" sz="2800" dirty="0" smtClean="0"/>
              <a:t>部分功能，如果我来写，我觉得我是能写出来的。但是代码组织上，估计写完自己可能会就不想看了。大型的网站代码组织、结构这方面感觉我还是欠缺一些。之前模块化也实践的比较少。</a:t>
            </a:r>
            <a:endParaRPr kumimoji="1" lang="en-US" altLang="zh-CN" sz="2800" dirty="0" smtClean="0"/>
          </a:p>
          <a:p>
            <a:r>
              <a:rPr kumimoji="1" lang="zh-CN" altLang="en-US" sz="2800" dirty="0" smtClean="0"/>
              <a:t>此外，主站里还会有部分之前没见到的技术点，比如通过</a:t>
            </a:r>
            <a:r>
              <a:rPr kumimoji="1" lang="en-US" altLang="zh-CN" sz="2800" dirty="0" err="1" smtClean="0"/>
              <a:t>hash+iframe</a:t>
            </a:r>
            <a:r>
              <a:rPr kumimoji="1" lang="zh-CN" altLang="en-US" sz="2800" dirty="0" smtClean="0"/>
              <a:t>实现了浏览器的前进后退但是不改变地址，</a:t>
            </a:r>
            <a:r>
              <a:rPr kumimoji="1" lang="en-US" altLang="zh-CN" sz="2800" dirty="0" smtClean="0"/>
              <a:t>sass</a:t>
            </a:r>
            <a:r>
              <a:rPr kumimoji="1" lang="zh-CN" altLang="en-US" sz="2800" dirty="0" smtClean="0"/>
              <a:t>代码中，</a:t>
            </a:r>
            <a:r>
              <a:rPr kumimoji="1" lang="en-US" altLang="zh-CN" sz="2800" dirty="0" err="1" smtClean="0"/>
              <a:t>mixin</a:t>
            </a:r>
            <a:r>
              <a:rPr kumimoji="1" lang="zh-CN" altLang="en-US" sz="2800" dirty="0" smtClean="0"/>
              <a:t>的应用。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38965232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图片 6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6" name="矩形 7"/>
          <p:cNvSpPr>
            <a:spLocks noChangeArrowheads="1"/>
          </p:cNvSpPr>
          <p:nvPr/>
        </p:nvSpPr>
        <p:spPr bwMode="auto">
          <a:xfrm>
            <a:off x="4502150" y="3619500"/>
            <a:ext cx="32226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zh-CN" sz="5400" dirty="0">
                <a:solidFill>
                  <a:schemeClr val="bg1"/>
                </a:solidFill>
                <a:latin typeface="微软雅黑" charset="0"/>
                <a:ea typeface="微软雅黑" charset="0"/>
                <a:cs typeface="微软雅黑" charset="0"/>
              </a:rPr>
              <a:t>THANKS!</a:t>
            </a:r>
            <a:endParaRPr lang="zh-CN" altLang="en-US" sz="3200" dirty="0">
              <a:solidFill>
                <a:schemeClr val="bg1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5443538" y="474663"/>
            <a:ext cx="1304925" cy="6778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3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目 录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4267200" y="1273175"/>
            <a:ext cx="36576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333500" y="1762125"/>
            <a:ext cx="89693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sz="3600" dirty="0" smtClean="0"/>
              <a:t>页面结构</a:t>
            </a:r>
            <a:endParaRPr kumimoji="1" lang="en-US" altLang="zh-CN" sz="3600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3600" dirty="0" smtClean="0"/>
              <a:t>主站技术框架</a:t>
            </a:r>
            <a:endParaRPr kumimoji="1" lang="en-US" altLang="zh-CN" sz="3600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en-US" altLang="en-US" sz="3600" dirty="0" err="1" smtClean="0"/>
              <a:t>Fisp和代码结构</a:t>
            </a:r>
            <a:endParaRPr kumimoji="1" lang="en-US" altLang="zh-CN" sz="3600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sz="3600" dirty="0" smtClean="0"/>
              <a:t>功能实现分析</a:t>
            </a:r>
            <a:endParaRPr kumimoji="1" lang="en-US" altLang="zh-CN" sz="3600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en-US" altLang="en-US" sz="3600" dirty="0" smtClean="0"/>
              <a:t>收获</a:t>
            </a:r>
            <a:endParaRPr kumimoji="1" lang="en-US" altLang="zh-CN" sz="3600" dirty="0" smtClean="0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/>
              <a:t>页面结构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946149" y="1454149"/>
            <a:ext cx="10309225" cy="4832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单页应用</a:t>
            </a:r>
            <a:endParaRPr kumimoji="1" lang="en-US" altLang="zh-CN" sz="2800" dirty="0" smtClean="0"/>
          </a:p>
          <a:p>
            <a:r>
              <a:rPr kumimoji="1" lang="zh-CN" altLang="en-US" sz="2800" dirty="0" smtClean="0"/>
              <a:t>简单分为两部分：</a:t>
            </a:r>
            <a:endParaRPr kumimoji="1" lang="en-US" altLang="zh-CN" sz="2800" dirty="0" smtClean="0"/>
          </a:p>
          <a:p>
            <a:endParaRPr kumimoji="1" lang="en-US" altLang="zh-CN" sz="2800" dirty="0" smtClean="0"/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sz="2800" dirty="0" smtClean="0"/>
              <a:t>底图</a:t>
            </a:r>
            <a:r>
              <a:rPr kumimoji="1" lang="en-US" altLang="zh-CN" sz="2800" dirty="0" smtClean="0"/>
              <a:t>——</a:t>
            </a:r>
            <a:r>
              <a:rPr kumimoji="1" lang="zh-CN" altLang="en-US" sz="2800" dirty="0" smtClean="0"/>
              <a:t>地图基础</a:t>
            </a:r>
            <a:endParaRPr kumimoji="1" lang="en-US" altLang="zh-CN" sz="2800" dirty="0" smtClean="0"/>
          </a:p>
          <a:p>
            <a:pPr lvl="2"/>
            <a:r>
              <a:rPr kumimoji="1" lang="zh-CN" altLang="en-US" sz="2800" dirty="0" smtClean="0"/>
              <a:t>主站地图部分。通过</a:t>
            </a:r>
            <a:r>
              <a:rPr kumimoji="1" lang="en-US" altLang="zh-CN" sz="2800" dirty="0" err="1" smtClean="0"/>
              <a:t>img</a:t>
            </a:r>
            <a:r>
              <a:rPr kumimoji="1" lang="zh-CN" altLang="en-US" sz="2800" dirty="0" smtClean="0"/>
              <a:t>的拼接显示地图。地图上标注的</a:t>
            </a:r>
            <a:r>
              <a:rPr kumimoji="1" lang="en-US" altLang="zh-CN" sz="2800" dirty="0" smtClean="0"/>
              <a:t>poi</a:t>
            </a:r>
            <a:r>
              <a:rPr kumimoji="1" lang="zh-CN" altLang="en-US" sz="2800" dirty="0" smtClean="0"/>
              <a:t>点和道路名称通过</a:t>
            </a:r>
            <a:r>
              <a:rPr kumimoji="1" lang="en-US" altLang="zh-CN" sz="2800" dirty="0" smtClean="0"/>
              <a:t>canvas</a:t>
            </a:r>
            <a:r>
              <a:rPr kumimoji="1" lang="zh-CN" altLang="en-US" sz="2800" dirty="0" smtClean="0"/>
              <a:t>实现</a:t>
            </a:r>
            <a:r>
              <a:rPr kumimoji="1" lang="en-US" altLang="zh-CN" sz="2800" dirty="0" smtClean="0"/>
              <a:t>(</a:t>
            </a:r>
            <a:r>
              <a:rPr kumimoji="1" lang="zh-CN" altLang="en-US" sz="2800" dirty="0" smtClean="0"/>
              <a:t>高性能浏览器上</a:t>
            </a:r>
            <a:r>
              <a:rPr kumimoji="1" lang="en-US" altLang="zh-CN" sz="2800" dirty="0" smtClean="0"/>
              <a:t>)</a:t>
            </a:r>
            <a:r>
              <a:rPr kumimoji="1" lang="zh-CN" altLang="en-US" sz="2800" dirty="0" smtClean="0"/>
              <a:t>。</a:t>
            </a:r>
            <a:endParaRPr kumimoji="1" lang="en-US" altLang="zh-CN" sz="2800" dirty="0" smtClean="0"/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sz="2800" dirty="0" smtClean="0"/>
              <a:t>组件</a:t>
            </a:r>
            <a:endParaRPr kumimoji="1" lang="en-US" altLang="zh-CN" sz="2800" dirty="0" smtClean="0"/>
          </a:p>
          <a:p>
            <a:pPr lvl="1"/>
            <a:r>
              <a:rPr kumimoji="1" lang="zh-CN" altLang="zh-CN" sz="2800" dirty="0"/>
              <a:t> </a:t>
            </a:r>
            <a:r>
              <a:rPr kumimoji="1" lang="zh-CN" altLang="en-US" sz="2800" dirty="0" smtClean="0"/>
              <a:t>  大搜框、</a:t>
            </a:r>
            <a:r>
              <a:rPr kumimoji="1" lang="en-US" altLang="zh-CN" sz="2800" dirty="0" smtClean="0"/>
              <a:t>poi</a:t>
            </a:r>
            <a:r>
              <a:rPr kumimoji="1" lang="zh-CN" altLang="en-US" sz="2800" dirty="0" smtClean="0"/>
              <a:t>卡片、个人登陆信息、地图类型切换、</a:t>
            </a:r>
            <a:r>
              <a:rPr kumimoji="1" lang="en-US" altLang="zh-CN" sz="2800" dirty="0" smtClean="0"/>
              <a:t>logo</a:t>
            </a:r>
          </a:p>
          <a:p>
            <a:pPr lvl="1"/>
            <a:endParaRPr kumimoji="1" lang="en-US" altLang="zh-CN" sz="2800" dirty="0"/>
          </a:p>
          <a:p>
            <a:pPr lvl="1"/>
            <a:r>
              <a:rPr kumimoji="1" lang="zh-CN" altLang="en-US" sz="2800" dirty="0" smtClean="0"/>
              <a:t>其余为</a:t>
            </a:r>
            <a:r>
              <a:rPr kumimoji="1" lang="en-US" altLang="zh-CN" sz="2800" dirty="0" err="1" smtClean="0"/>
              <a:t>js</a:t>
            </a:r>
            <a:r>
              <a:rPr kumimoji="1" lang="zh-CN" altLang="en-US" sz="2800" dirty="0" smtClean="0"/>
              <a:t>功能实现的一些</a:t>
            </a:r>
            <a:r>
              <a:rPr kumimoji="1" lang="en-US" altLang="zh-CN" sz="2800" dirty="0" smtClean="0"/>
              <a:t>html</a:t>
            </a:r>
            <a:r>
              <a:rPr kumimoji="1" lang="zh-CN" altLang="en-US" sz="2800" dirty="0" smtClean="0"/>
              <a:t>标签。包括页面</a:t>
            </a:r>
            <a:r>
              <a:rPr kumimoji="1" lang="en-US" altLang="zh-CN" sz="2800" dirty="0" err="1" smtClean="0"/>
              <a:t>seo</a:t>
            </a:r>
            <a:r>
              <a:rPr kumimoji="1" lang="zh-CN" altLang="en-US" sz="2800" dirty="0" smtClean="0"/>
              <a:t>优化，</a:t>
            </a:r>
            <a:r>
              <a:rPr kumimoji="1" lang="en-US" altLang="zh-CN" sz="2800" dirty="0" err="1" smtClean="0"/>
              <a:t>iframe</a:t>
            </a:r>
            <a:r>
              <a:rPr kumimoji="1" lang="zh-CN" altLang="en-US" sz="2800" dirty="0" smtClean="0"/>
              <a:t>辅助实现浏览器前进后退等。</a:t>
            </a:r>
            <a:r>
              <a:rPr kumimoji="1" lang="en-US" altLang="zh-CN" sz="2800" dirty="0"/>
              <a:t>	</a:t>
            </a:r>
            <a:endParaRPr kumimoji="1" lang="zh-CN" altLang="en-US" sz="2800" dirty="0"/>
          </a:p>
        </p:txBody>
      </p:sp>
      <p:pic>
        <p:nvPicPr>
          <p:cNvPr id="3" name="图片 2" descr="a6db8c2ebb938995d7ef0b8dca21a23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428624"/>
            <a:ext cx="6437630" cy="217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25355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/>
              <a:t>主站技术框架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946149" y="1454149"/>
            <a:ext cx="1030922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前端三个方面：</a:t>
            </a:r>
            <a:endParaRPr kumimoji="1" lang="en-US" altLang="zh-CN" sz="2800" dirty="0" smtClean="0"/>
          </a:p>
          <a:p>
            <a:endParaRPr kumimoji="1" lang="en-US" altLang="zh-CN" sz="2800" dirty="0" smtClean="0"/>
          </a:p>
          <a:p>
            <a:r>
              <a:rPr kumimoji="1" lang="en-US" altLang="zh-CN" sz="2800" dirty="0" smtClean="0"/>
              <a:t>1.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Html			</a:t>
            </a:r>
            <a:r>
              <a:rPr kumimoji="1" lang="zh-CN" altLang="en-US" sz="2800" dirty="0" smtClean="0"/>
              <a:t>百度前端模板</a:t>
            </a:r>
            <a:r>
              <a:rPr kumimoji="1" lang="en-US" altLang="zh-CN" sz="2800" dirty="0" smtClean="0"/>
              <a:t>(</a:t>
            </a:r>
            <a:r>
              <a:rPr kumimoji="1" lang="en-US" altLang="zh-CN" sz="2800" dirty="0" err="1" smtClean="0"/>
              <a:t>js</a:t>
            </a:r>
            <a:r>
              <a:rPr kumimoji="1" lang="zh-CN" altLang="en-US" sz="2800" dirty="0" smtClean="0"/>
              <a:t>模板</a:t>
            </a:r>
            <a:r>
              <a:rPr kumimoji="1" lang="en-US" altLang="zh-CN" sz="2800" dirty="0" smtClean="0"/>
              <a:t>)</a:t>
            </a:r>
            <a:r>
              <a:rPr kumimoji="1" lang="zh-CN" altLang="en-US" sz="2800" dirty="0" smtClean="0"/>
              <a:t>和</a:t>
            </a:r>
            <a:r>
              <a:rPr kumimoji="1" lang="en-US" altLang="zh-CN" sz="2800" dirty="0" smtClean="0"/>
              <a:t>smarty</a:t>
            </a:r>
            <a:r>
              <a:rPr kumimoji="1" lang="zh-CN" altLang="en-US" sz="2800" dirty="0" smtClean="0"/>
              <a:t>模板</a:t>
            </a:r>
            <a:endParaRPr kumimoji="1" lang="en-US" altLang="zh-CN" sz="2800" dirty="0" smtClean="0"/>
          </a:p>
          <a:p>
            <a:r>
              <a:rPr kumimoji="1" lang="zh-CN" altLang="en-US" sz="2400" dirty="0" smtClean="0"/>
              <a:t>构架页面结构，引入</a:t>
            </a:r>
            <a:r>
              <a:rPr kumimoji="1" lang="en-US" altLang="zh-CN" sz="2400" dirty="0" err="1" smtClean="0"/>
              <a:t>css</a:t>
            </a:r>
            <a:r>
              <a:rPr kumimoji="1" lang="zh-CN" altLang="en-US" sz="2400" dirty="0" smtClean="0"/>
              <a:t>和</a:t>
            </a:r>
            <a:r>
              <a:rPr kumimoji="1" lang="en-US" altLang="zh-CN" sz="2400" dirty="0" err="1" smtClean="0"/>
              <a:t>js</a:t>
            </a:r>
            <a:r>
              <a:rPr kumimoji="1" lang="zh-CN" altLang="en-US" sz="2400" dirty="0" smtClean="0"/>
              <a:t>，并通过</a:t>
            </a:r>
            <a:r>
              <a:rPr kumimoji="1" lang="en-US" altLang="zh-CN" sz="2400" dirty="0" smtClean="0"/>
              <a:t>smarty</a:t>
            </a:r>
            <a:r>
              <a:rPr kumimoji="1" lang="zh-CN" altLang="en-US" sz="2400" dirty="0" smtClean="0"/>
              <a:t>模板连接后端数据。</a:t>
            </a:r>
            <a:endParaRPr kumimoji="1" lang="en-US" altLang="zh-CN" sz="2400" dirty="0" smtClean="0"/>
          </a:p>
          <a:p>
            <a:endParaRPr kumimoji="1" lang="en-US" altLang="zh-CN" sz="2400" dirty="0" smtClean="0"/>
          </a:p>
          <a:p>
            <a:r>
              <a:rPr kumimoji="1" lang="en-US" altLang="zh-CN" sz="2800" dirty="0" smtClean="0"/>
              <a:t>2.Css				sass</a:t>
            </a:r>
          </a:p>
          <a:p>
            <a:r>
              <a:rPr kumimoji="1" lang="zh-CN" altLang="en-US" sz="2400" dirty="0" smtClean="0"/>
              <a:t>抽离一些公共样式：颜色、字体、间距。构建了栅格系统和公用的</a:t>
            </a:r>
            <a:r>
              <a:rPr kumimoji="1" lang="en-US" altLang="zh-CN" sz="2400" dirty="0" err="1" smtClean="0"/>
              <a:t>mixin</a:t>
            </a:r>
            <a:endParaRPr kumimoji="1" lang="en-US" altLang="zh-CN" sz="2400" dirty="0" smtClean="0"/>
          </a:p>
          <a:p>
            <a:endParaRPr kumimoji="1" lang="en-US" altLang="zh-CN" sz="2400" dirty="0" smtClean="0"/>
          </a:p>
          <a:p>
            <a:r>
              <a:rPr kumimoji="1" lang="en-US" altLang="zh-CN" sz="2800" dirty="0" smtClean="0"/>
              <a:t>3.Js				tangram</a:t>
            </a:r>
            <a:r>
              <a:rPr kumimoji="1" lang="zh-CN" altLang="en-US" sz="2800" dirty="0" smtClean="0"/>
              <a:t>、地图</a:t>
            </a:r>
            <a:r>
              <a:rPr kumimoji="1" lang="en-US" altLang="zh-CN" sz="2800" dirty="0" err="1" smtClean="0"/>
              <a:t>api</a:t>
            </a:r>
            <a:r>
              <a:rPr kumimoji="1" lang="zh-CN" altLang="en-US" sz="2800" dirty="0" smtClean="0"/>
              <a:t>等</a:t>
            </a:r>
            <a:endParaRPr kumimoji="1" lang="en-US" altLang="zh-CN" sz="2800" dirty="0" smtClean="0"/>
          </a:p>
          <a:p>
            <a:r>
              <a:rPr kumimoji="1" lang="zh-CN" altLang="en-US" sz="2400" dirty="0" smtClean="0"/>
              <a:t>实现页面交互和功能。控制</a:t>
            </a:r>
            <a:r>
              <a:rPr kumimoji="1" lang="en-US" altLang="zh-CN" sz="2400" dirty="0" err="1" smtClean="0"/>
              <a:t>css</a:t>
            </a:r>
            <a:r>
              <a:rPr kumimoji="1" lang="zh-CN" altLang="en-US" sz="2400" dirty="0" smtClean="0"/>
              <a:t>和</a:t>
            </a:r>
            <a:r>
              <a:rPr kumimoji="1" lang="en-US" altLang="zh-CN" sz="2400" dirty="0" smtClean="0"/>
              <a:t>html</a:t>
            </a:r>
            <a:r>
              <a:rPr kumimoji="1" lang="zh-CN" altLang="en-US" sz="2400" dirty="0" smtClean="0"/>
              <a:t>视图层的展现，数据的更新</a:t>
            </a:r>
            <a:endParaRPr kumimoji="1" lang="en-US" altLang="zh-CN" sz="2400" dirty="0" smtClean="0"/>
          </a:p>
          <a:p>
            <a:endParaRPr kumimoji="1" lang="en-US" altLang="zh-CN" sz="2800" dirty="0"/>
          </a:p>
        </p:txBody>
      </p:sp>
      <p:sp>
        <p:nvSpPr>
          <p:cNvPr id="6" name="右箭头 5"/>
          <p:cNvSpPr/>
          <p:nvPr/>
        </p:nvSpPr>
        <p:spPr>
          <a:xfrm>
            <a:off x="2635250" y="3667125"/>
            <a:ext cx="1381125" cy="15875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右箭头 6"/>
          <p:cNvSpPr/>
          <p:nvPr/>
        </p:nvSpPr>
        <p:spPr>
          <a:xfrm>
            <a:off x="2692400" y="2565400"/>
            <a:ext cx="1381125" cy="15875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右箭头 7"/>
          <p:cNvSpPr/>
          <p:nvPr/>
        </p:nvSpPr>
        <p:spPr>
          <a:xfrm>
            <a:off x="2638425" y="4765675"/>
            <a:ext cx="1381125" cy="15875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758388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/>
              <a:t>主站技术框架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946149" y="1454149"/>
            <a:ext cx="10309225" cy="6555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模块化（</a:t>
            </a:r>
            <a:r>
              <a:rPr kumimoji="1" lang="en-US" altLang="zh-CN" sz="2800" dirty="0" err="1" smtClean="0"/>
              <a:t>pcmap</a:t>
            </a:r>
            <a:r>
              <a:rPr kumimoji="1" lang="en-US" altLang="zh-CN" sz="2800" dirty="0" smtClean="0"/>
              <a:t>/iceman/static/</a:t>
            </a:r>
            <a:r>
              <a:rPr kumimoji="1" lang="en-US" altLang="zh-CN" sz="2800" dirty="0" err="1" smtClean="0"/>
              <a:t>js</a:t>
            </a:r>
            <a:r>
              <a:rPr kumimoji="1" lang="en-US" altLang="zh-CN" sz="2800" dirty="0" smtClean="0"/>
              <a:t>/libs/</a:t>
            </a:r>
            <a:r>
              <a:rPr kumimoji="1" lang="en-US" altLang="zh-CN" sz="2800" dirty="0" err="1" smtClean="0"/>
              <a:t>mod.js</a:t>
            </a:r>
            <a:r>
              <a:rPr kumimoji="1" lang="zh-CN" altLang="en-US" sz="2800" dirty="0" smtClean="0"/>
              <a:t>）</a:t>
            </a:r>
            <a:endParaRPr kumimoji="1" lang="en-US" altLang="zh-CN" sz="2800" dirty="0" smtClean="0"/>
          </a:p>
          <a:p>
            <a:endParaRPr kumimoji="1" lang="en-US" altLang="zh-CN" sz="2800" dirty="0"/>
          </a:p>
          <a:p>
            <a:r>
              <a:rPr kumimoji="1" lang="zh-CN" altLang="en-US" sz="2800" dirty="0" smtClean="0"/>
              <a:t>通过</a:t>
            </a:r>
            <a:r>
              <a:rPr kumimoji="1" lang="en-US" altLang="zh-CN" sz="2800" dirty="0" err="1" smtClean="0"/>
              <a:t>mod.js</a:t>
            </a:r>
            <a:r>
              <a:rPr kumimoji="1" lang="zh-CN" altLang="en-US" sz="2800" dirty="0" smtClean="0"/>
              <a:t>，实现了一种类似于</a:t>
            </a:r>
            <a:r>
              <a:rPr kumimoji="1" lang="en-US" altLang="zh-CN" sz="2800" dirty="0" err="1" smtClean="0"/>
              <a:t>nodejs</a:t>
            </a:r>
            <a:r>
              <a:rPr kumimoji="1" lang="zh-CN" altLang="en-US" sz="2800" dirty="0" smtClean="0"/>
              <a:t>的模块化机制。</a:t>
            </a:r>
            <a:endParaRPr kumimoji="1" lang="en-US" altLang="zh-CN" sz="2800" dirty="0" smtClean="0"/>
          </a:p>
          <a:p>
            <a:r>
              <a:rPr kumimoji="1" lang="zh-CN" altLang="en-US" sz="2800" dirty="0" smtClean="0"/>
              <a:t>引入：</a:t>
            </a:r>
            <a:r>
              <a:rPr kumimoji="1" lang="en-US" altLang="zh-CN" sz="2800" dirty="0" smtClean="0"/>
              <a:t>require</a:t>
            </a:r>
            <a:r>
              <a:rPr kumimoji="1" lang="zh-CN" altLang="en-US" sz="2800" dirty="0"/>
              <a:t> </a:t>
            </a:r>
            <a:r>
              <a:rPr kumimoji="1" lang="en-US" altLang="zh-CN" sz="2800" dirty="0" smtClean="0"/>
              <a:t>+</a:t>
            </a:r>
            <a:r>
              <a:rPr kumimoji="1" lang="zh-CN" altLang="en-US" sz="2800" dirty="0" smtClean="0"/>
              <a:t> 模块路径</a:t>
            </a:r>
            <a:endParaRPr kumimoji="1" lang="en-US" altLang="zh-CN" sz="2800" dirty="0" smtClean="0"/>
          </a:p>
          <a:p>
            <a:r>
              <a:rPr kumimoji="1" lang="zh-CN" altLang="en-US" sz="2800" dirty="0" smtClean="0"/>
              <a:t>打包：通过</a:t>
            </a:r>
            <a:r>
              <a:rPr kumimoji="1" lang="en-US" altLang="zh-CN" sz="2800" dirty="0" smtClean="0"/>
              <a:t>module</a:t>
            </a:r>
            <a:r>
              <a:rPr kumimoji="1" lang="zh-CN" altLang="en-US" sz="2800" dirty="0" smtClean="0"/>
              <a:t>.</a:t>
            </a:r>
            <a:r>
              <a:rPr kumimoji="1" lang="en-US" altLang="zh-CN" sz="2800" dirty="0" smtClean="0"/>
              <a:t>export</a:t>
            </a:r>
            <a:r>
              <a:rPr kumimoji="1" lang="zh-CN" altLang="en-US" sz="2800" dirty="0" smtClean="0"/>
              <a:t>包裹模块。</a:t>
            </a:r>
            <a:endParaRPr kumimoji="1" lang="en-US" altLang="zh-CN" sz="2800" dirty="0" smtClean="0"/>
          </a:p>
          <a:p>
            <a:r>
              <a:rPr kumimoji="1" lang="zh-CN" altLang="en-US" sz="2800" dirty="0" smtClean="0"/>
              <a:t>此外，还可以结合</a:t>
            </a:r>
            <a:r>
              <a:rPr kumimoji="1" lang="en-US" altLang="zh-CN" sz="2800" dirty="0" err="1" smtClean="0"/>
              <a:t>fisp</a:t>
            </a:r>
            <a:r>
              <a:rPr kumimoji="1" lang="zh-CN" altLang="en-US" sz="2800" dirty="0" smtClean="0"/>
              <a:t>模块化的引入</a:t>
            </a:r>
            <a:r>
              <a:rPr kumimoji="1" lang="en-US" altLang="zh-CN" sz="2800" dirty="0" err="1" smtClean="0"/>
              <a:t>tmpl</a:t>
            </a:r>
            <a:r>
              <a:rPr kumimoji="1" lang="zh-CN" altLang="en-US" sz="2800" dirty="0" smtClean="0"/>
              <a:t>和</a:t>
            </a:r>
            <a:r>
              <a:rPr kumimoji="1" lang="en-US" altLang="zh-CN" sz="2800" dirty="0" smtClean="0"/>
              <a:t>sass</a:t>
            </a:r>
            <a:r>
              <a:rPr kumimoji="1" lang="zh-CN" altLang="en-US" sz="2800" dirty="0" smtClean="0"/>
              <a:t>。</a:t>
            </a:r>
            <a:endParaRPr kumimoji="1" lang="en-US" altLang="zh-CN" sz="2800" dirty="0" smtClean="0"/>
          </a:p>
          <a:p>
            <a:r>
              <a:rPr kumimoji="1" lang="zh-CN" altLang="en-US" sz="2800" dirty="0" smtClean="0"/>
              <a:t>这样就可以实现模块化的开发</a:t>
            </a:r>
            <a:r>
              <a:rPr kumimoji="1" lang="zh-CN" altLang="zh-CN" sz="2800" dirty="0" smtClean="0"/>
              <a:t>。</a:t>
            </a:r>
            <a:endParaRPr kumimoji="1" lang="en-US" altLang="zh-CN" sz="2800" dirty="0" smtClean="0"/>
          </a:p>
          <a:p>
            <a:endParaRPr kumimoji="1" lang="en-US" altLang="zh-CN" sz="2800" dirty="0"/>
          </a:p>
          <a:p>
            <a:r>
              <a:rPr kumimoji="1" lang="zh-CN" altLang="en-US" sz="2800" dirty="0"/>
              <a:t>主站是单页应用，利用</a:t>
            </a:r>
            <a:r>
              <a:rPr kumimoji="1" lang="en-US" altLang="zh-CN" sz="2800" dirty="0" err="1"/>
              <a:t>ajax</a:t>
            </a:r>
            <a:r>
              <a:rPr kumimoji="1" lang="zh-CN" altLang="en-US" sz="2800" dirty="0"/>
              <a:t>实现和后</a:t>
            </a:r>
            <a:r>
              <a:rPr kumimoji="1" lang="zh-CN" altLang="en-US" sz="2800" dirty="0" smtClean="0"/>
              <a:t>端的数据交换。并利用了浏览器</a:t>
            </a:r>
            <a:r>
              <a:rPr kumimoji="1" lang="en-US" altLang="zh-CN" sz="2800" dirty="0" smtClean="0"/>
              <a:t>hash</a:t>
            </a:r>
            <a:r>
              <a:rPr kumimoji="1" lang="zh-CN" altLang="en-US" sz="2800" dirty="0" smtClean="0"/>
              <a:t>和</a:t>
            </a:r>
            <a:r>
              <a:rPr kumimoji="1" lang="en-US" altLang="zh-CN" sz="2800" dirty="0" err="1" smtClean="0"/>
              <a:t>iframe</a:t>
            </a:r>
            <a:r>
              <a:rPr kumimoji="1" lang="zh-CN" altLang="en-US" sz="2800" dirty="0"/>
              <a:t>记录页面的变化，实现浏览器的刷新和后退。</a:t>
            </a:r>
            <a:endParaRPr kumimoji="1" lang="en-US" altLang="zh-CN" sz="2800" dirty="0"/>
          </a:p>
          <a:p>
            <a:endParaRPr kumimoji="1" lang="en-US" altLang="zh-CN" sz="2800" dirty="0"/>
          </a:p>
          <a:p>
            <a:endParaRPr kumimoji="1" lang="zh-CN" altLang="en-US" sz="2800" dirty="0"/>
          </a:p>
          <a:p>
            <a:endParaRPr kumimoji="1" lang="en-US" altLang="zh-CN" sz="2800" dirty="0" smtClean="0"/>
          </a:p>
          <a:p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49673986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/>
              <a:t>FISP</a:t>
            </a:r>
            <a:r>
              <a:rPr kumimoji="1" lang="zh-CN" altLang="en-US" sz="3200" dirty="0" smtClean="0"/>
              <a:t>和代码结构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914399" y="3121024"/>
            <a:ext cx="6959601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代码目录规范：</a:t>
            </a:r>
            <a:endParaRPr kumimoji="1" lang="en-US" altLang="zh-CN" sz="2800" dirty="0" smtClean="0"/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page</a:t>
            </a:r>
            <a:r>
              <a:rPr kumimoji="1" lang="zh-CN" altLang="en-US" sz="2400" dirty="0" smtClean="0"/>
              <a:t>：页面模板</a:t>
            </a:r>
            <a:endParaRPr kumimoji="1" lang="en-US" altLang="zh-CN" sz="2400" dirty="0" smtClean="0"/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plugin</a:t>
            </a:r>
            <a:r>
              <a:rPr kumimoji="1" lang="zh-CN" altLang="en-US" sz="2400" dirty="0" smtClean="0"/>
              <a:t>：</a:t>
            </a:r>
            <a:r>
              <a:rPr kumimoji="1" lang="en-US" altLang="zh-CN" sz="2400" dirty="0" smtClean="0"/>
              <a:t>smarty</a:t>
            </a:r>
            <a:r>
              <a:rPr kumimoji="1" lang="zh-CN" altLang="en-US" sz="2400" dirty="0" smtClean="0"/>
              <a:t>插件</a:t>
            </a:r>
            <a:endParaRPr kumimoji="1" lang="en-US" altLang="zh-CN" sz="2400" dirty="0" smtClean="0"/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static</a:t>
            </a:r>
            <a:r>
              <a:rPr kumimoji="1" lang="zh-CN" altLang="en-US" sz="2400" dirty="0" smtClean="0"/>
              <a:t>：非组件静态资源目录</a:t>
            </a:r>
            <a:endParaRPr kumimoji="1" lang="en-US" altLang="zh-CN" sz="2400" dirty="0" smtClean="0"/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test:</a:t>
            </a:r>
            <a:r>
              <a:rPr kumimoji="1" lang="zh-CN" altLang="en-US" sz="2400" dirty="0" smtClean="0"/>
              <a:t>本地调试</a:t>
            </a:r>
            <a:endParaRPr kumimoji="1" lang="en-US" altLang="zh-CN" sz="2400" dirty="0" smtClean="0"/>
          </a:p>
          <a:p>
            <a:r>
              <a:rPr kumimoji="1" lang="en-US" altLang="zh-CN" sz="2400" dirty="0"/>
              <a:t>	</a:t>
            </a:r>
            <a:r>
              <a:rPr kumimoji="1" lang="en-US" altLang="zh-CN" sz="2400" dirty="0" smtClean="0"/>
              <a:t>widget</a:t>
            </a:r>
            <a:r>
              <a:rPr kumimoji="1" lang="zh-CN" altLang="en-US" sz="2400" dirty="0" smtClean="0"/>
              <a:t>：组件</a:t>
            </a: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809625" y="1463674"/>
            <a:ext cx="75088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代码组织及自动化编译工具：</a:t>
            </a:r>
            <a:r>
              <a:rPr kumimoji="1" lang="en-US" altLang="zh-CN" sz="2800" dirty="0" smtClean="0"/>
              <a:t>FISP</a:t>
            </a:r>
            <a:r>
              <a:rPr kumimoji="1" lang="zh-CN" altLang="en-US" sz="2800" dirty="0" smtClean="0"/>
              <a:t>（基于</a:t>
            </a:r>
            <a:r>
              <a:rPr kumimoji="1" lang="en-US" altLang="zh-CN" sz="2800" dirty="0" smtClean="0"/>
              <a:t>fis2</a:t>
            </a:r>
            <a:r>
              <a:rPr kumimoji="1" lang="zh-CN" altLang="en-US" sz="2800" dirty="0" smtClean="0"/>
              <a:t>的前端集成解决方案）。</a:t>
            </a:r>
            <a:endParaRPr kumimoji="1" lang="en-US" altLang="zh-CN" sz="2800" dirty="0" smtClean="0"/>
          </a:p>
          <a:p>
            <a:r>
              <a:rPr kumimoji="1" lang="zh-CN" altLang="en-US" sz="2800" dirty="0" smtClean="0"/>
              <a:t>基于模块化的思想，串联</a:t>
            </a:r>
            <a:r>
              <a:rPr kumimoji="1" lang="en-US" altLang="zh-CN" sz="2800" dirty="0" smtClean="0"/>
              <a:t>html</a:t>
            </a:r>
            <a:r>
              <a:rPr kumimoji="1" lang="zh-CN" altLang="en-US" sz="2800" dirty="0" smtClean="0"/>
              <a:t>、</a:t>
            </a:r>
            <a:r>
              <a:rPr kumimoji="1" lang="en-US" altLang="zh-CN" sz="2800" dirty="0" err="1" smtClean="0"/>
              <a:t>css</a:t>
            </a:r>
            <a:r>
              <a:rPr kumimoji="1" lang="zh-CN" altLang="en-US" sz="2800" dirty="0" smtClean="0"/>
              <a:t>和</a:t>
            </a:r>
            <a:r>
              <a:rPr kumimoji="1" lang="en-US" altLang="zh-CN" sz="2800" dirty="0" err="1" smtClean="0"/>
              <a:t>js</a:t>
            </a:r>
            <a:r>
              <a:rPr kumimoji="1" lang="zh-CN" altLang="en-US" sz="2800" dirty="0" smtClean="0"/>
              <a:t>。</a:t>
            </a:r>
            <a:endParaRPr kumimoji="1" lang="zh-CN" altLang="en-US" sz="2800" dirty="0"/>
          </a:p>
        </p:txBody>
      </p:sp>
      <p:pic>
        <p:nvPicPr>
          <p:cNvPr id="11" name="图片 10" descr="3a9ae61b6667e4eb9a5d87475277f2f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650" y="1196975"/>
            <a:ext cx="25527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302131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/>
              <a:t>FISP</a:t>
            </a:r>
            <a:r>
              <a:rPr kumimoji="1" lang="zh-CN" altLang="en-US" sz="3200" dirty="0" smtClean="0"/>
              <a:t>和代码结构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914399" y="3121024"/>
            <a:ext cx="543560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 smtClean="0"/>
              <a:t>Fis-deploy.js</a:t>
            </a:r>
            <a:r>
              <a:rPr kumimoji="1" lang="zh-CN" altLang="en-US" sz="2400" dirty="0" smtClean="0"/>
              <a:t>配置发布信息，根据</a:t>
            </a:r>
            <a:r>
              <a:rPr kumimoji="1" lang="en-US" altLang="zh-CN" sz="2400" dirty="0" err="1" smtClean="0"/>
              <a:t>fisp</a:t>
            </a:r>
            <a:r>
              <a:rPr kumimoji="1" lang="zh-CN" altLang="en-US" sz="2400" dirty="0" smtClean="0"/>
              <a:t> </a:t>
            </a:r>
            <a:r>
              <a:rPr kumimoji="1" lang="en-US" altLang="zh-CN" sz="2400" dirty="0" smtClean="0"/>
              <a:t>release</a:t>
            </a:r>
            <a:r>
              <a:rPr kumimoji="1" lang="zh-CN" altLang="en-US" sz="2400" dirty="0" smtClean="0"/>
              <a:t> 后的参数不同，发布到线上环境</a:t>
            </a:r>
            <a:r>
              <a:rPr kumimoji="1" lang="zh-CN" altLang="en-US" sz="2400" smtClean="0"/>
              <a:t>或者测试机</a:t>
            </a: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809625" y="1463674"/>
            <a:ext cx="63023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err="1" smtClean="0"/>
              <a:t>Fisp</a:t>
            </a:r>
            <a:r>
              <a:rPr kumimoji="1" lang="zh-CN" altLang="en-US" sz="2800" dirty="0" smtClean="0"/>
              <a:t>通过</a:t>
            </a:r>
            <a:r>
              <a:rPr kumimoji="1" lang="en-US" altLang="zh-CN" sz="2800" dirty="0" err="1" smtClean="0"/>
              <a:t>fis-pack.json</a:t>
            </a:r>
            <a:r>
              <a:rPr kumimoji="1" lang="zh-CN" altLang="en-US" sz="2800" dirty="0" smtClean="0"/>
              <a:t> 设置不同代码的</a:t>
            </a:r>
            <a:r>
              <a:rPr kumimoji="1" lang="en-US" altLang="zh-CN" sz="2800" dirty="0" err="1" smtClean="0"/>
              <a:t>css</a:t>
            </a:r>
            <a:r>
              <a:rPr kumimoji="1" lang="zh-CN" altLang="en-US" sz="2800" dirty="0" smtClean="0"/>
              <a:t>和</a:t>
            </a:r>
            <a:r>
              <a:rPr kumimoji="1" lang="en-US" altLang="zh-CN" sz="2800" dirty="0" err="1" smtClean="0"/>
              <a:t>js</a:t>
            </a:r>
            <a:r>
              <a:rPr kumimoji="1" lang="zh-CN" altLang="en-US" sz="2800" dirty="0" smtClean="0"/>
              <a:t>打包，合并文件，减少</a:t>
            </a:r>
            <a:r>
              <a:rPr kumimoji="1" lang="en-US" altLang="zh-CN" sz="2800" dirty="0" smtClean="0"/>
              <a:t>http</a:t>
            </a:r>
            <a:r>
              <a:rPr kumimoji="1" lang="zh-CN" altLang="en-US" sz="2800" dirty="0" smtClean="0"/>
              <a:t>请求</a:t>
            </a:r>
            <a:endParaRPr kumimoji="1"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325" y="0"/>
            <a:ext cx="4153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198839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/>
              <a:t>FISP</a:t>
            </a:r>
            <a:r>
              <a:rPr kumimoji="1" lang="zh-CN" altLang="en-US" sz="3200" dirty="0" smtClean="0"/>
              <a:t>和代码结构</a:t>
            </a:r>
            <a:endParaRPr kumimoji="1" lang="zh-CN" altLang="en-US" sz="3200" dirty="0"/>
          </a:p>
        </p:txBody>
      </p:sp>
      <p:sp>
        <p:nvSpPr>
          <p:cNvPr id="10" name="文本框 9"/>
          <p:cNvSpPr txBox="1"/>
          <p:nvPr/>
        </p:nvSpPr>
        <p:spPr>
          <a:xfrm>
            <a:off x="603250" y="1685924"/>
            <a:ext cx="55721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/>
              <a:t>基于</a:t>
            </a:r>
            <a:r>
              <a:rPr kumimoji="1" lang="en-US" altLang="zh-CN" sz="2800" dirty="0" smtClean="0"/>
              <a:t>fis2</a:t>
            </a:r>
            <a:r>
              <a:rPr kumimoji="1" lang="zh-CN" altLang="en-US" sz="2800" dirty="0" smtClean="0"/>
              <a:t>实现对代码的自动打包、编译。主要有：</a:t>
            </a:r>
            <a:endParaRPr kumimoji="1" lang="en-US" altLang="zh-CN" sz="2800" dirty="0" smtClean="0"/>
          </a:p>
          <a:p>
            <a:r>
              <a:rPr kumimoji="1" lang="en-US" altLang="zh-CN" sz="2800" dirty="0" err="1" smtClean="0"/>
              <a:t>Bdtmpl</a:t>
            </a:r>
            <a:r>
              <a:rPr kumimoji="1" lang="zh-CN" altLang="en-US" sz="2800" dirty="0" smtClean="0"/>
              <a:t>百度前端模板、</a:t>
            </a:r>
            <a:r>
              <a:rPr kumimoji="1" lang="en-US" altLang="zh-CN" sz="2800" dirty="0" smtClean="0"/>
              <a:t>sass</a:t>
            </a:r>
            <a:r>
              <a:rPr kumimoji="1" lang="zh-CN" altLang="en-US" sz="2800" dirty="0" smtClean="0"/>
              <a:t>的</a:t>
            </a:r>
            <a:r>
              <a:rPr kumimoji="1" lang="en-US" altLang="zh-CN" sz="2800" dirty="0" smtClean="0"/>
              <a:t>parser</a:t>
            </a:r>
            <a:r>
              <a:rPr kumimoji="1" lang="zh-CN" altLang="en-US" sz="2800" dirty="0" smtClean="0"/>
              <a:t>、自动添加</a:t>
            </a:r>
            <a:r>
              <a:rPr kumimoji="1" lang="en-US" altLang="zh-CN" sz="2800" dirty="0" smtClean="0"/>
              <a:t>try</a:t>
            </a:r>
            <a:r>
              <a:rPr kumimoji="1" lang="zh-CN" altLang="en-US" sz="2800" dirty="0" smtClean="0"/>
              <a:t>和</a:t>
            </a:r>
            <a:r>
              <a:rPr kumimoji="1" lang="en-US" altLang="zh-CN" sz="2800" dirty="0" smtClean="0"/>
              <a:t>catch</a:t>
            </a:r>
            <a:r>
              <a:rPr kumimoji="1" lang="zh-CN" altLang="en-US" sz="2800" dirty="0" smtClean="0"/>
              <a:t>，对</a:t>
            </a:r>
            <a:r>
              <a:rPr kumimoji="1" lang="en-US" altLang="zh-CN" sz="2800" dirty="0" err="1" smtClean="0"/>
              <a:t>css</a:t>
            </a:r>
            <a:r>
              <a:rPr kumimoji="1" lang="zh-CN" altLang="en-US" sz="2800" dirty="0" smtClean="0"/>
              <a:t>的</a:t>
            </a:r>
            <a:r>
              <a:rPr kumimoji="1" lang="en-US" altLang="zh-CN" sz="2800" dirty="0" err="1" smtClean="0"/>
              <a:t>autoprefixer</a:t>
            </a:r>
            <a:r>
              <a:rPr kumimoji="1" lang="zh-CN" altLang="en-US" sz="2800" dirty="0" smtClean="0"/>
              <a:t>、</a:t>
            </a:r>
            <a:r>
              <a:rPr kumimoji="1" lang="en-US" altLang="zh-CN" sz="2800" dirty="0" err="1" smtClean="0"/>
              <a:t>css</a:t>
            </a:r>
            <a:r>
              <a:rPr kumimoji="1" lang="zh-CN" altLang="en-US" sz="2800" dirty="0" smtClean="0"/>
              <a:t>的雪碧图、</a:t>
            </a:r>
            <a:r>
              <a:rPr kumimoji="1" lang="en-US" altLang="zh-CN" sz="2800" dirty="0" smtClean="0"/>
              <a:t>html</a:t>
            </a:r>
            <a:r>
              <a:rPr kumimoji="1" lang="zh-CN" altLang="en-US" sz="2800" dirty="0" smtClean="0"/>
              <a:t>和</a:t>
            </a:r>
            <a:r>
              <a:rPr kumimoji="1" lang="en-US" altLang="zh-CN" sz="2800" dirty="0" err="1" smtClean="0"/>
              <a:t>png</a:t>
            </a:r>
            <a:r>
              <a:rPr kumimoji="1" lang="zh-CN" altLang="en-US" sz="2800" dirty="0" smtClean="0"/>
              <a:t>图片的压缩</a:t>
            </a:r>
            <a:endParaRPr kumimoji="1" lang="en-US" altLang="zh-CN" sz="2800" dirty="0" smtClean="0"/>
          </a:p>
          <a:p>
            <a:endParaRPr kumimoji="1" lang="en-US" altLang="zh-CN" sz="2800" dirty="0"/>
          </a:p>
          <a:p>
            <a:r>
              <a:rPr kumimoji="1" lang="zh-CN" altLang="en-US" sz="2800" dirty="0" smtClean="0"/>
              <a:t>这些操作通过</a:t>
            </a:r>
            <a:r>
              <a:rPr kumimoji="1" lang="en-US" altLang="zh-CN" sz="2800" dirty="0" err="1" smtClean="0"/>
              <a:t>fisp</a:t>
            </a:r>
            <a:r>
              <a:rPr kumimoji="1" lang="zh-CN" altLang="en-US" sz="2800" dirty="0" smtClean="0"/>
              <a:t>实现自动化，节省了人力、精力，不易出错</a:t>
            </a:r>
            <a:endParaRPr kumimoji="1" lang="zh-CN" altLang="en-US" sz="2800" dirty="0"/>
          </a:p>
        </p:txBody>
      </p:sp>
      <p:pic>
        <p:nvPicPr>
          <p:cNvPr id="3" name="图片 2" descr="871197c1898e31a2d2b4d0f3bc59196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60" y="0"/>
            <a:ext cx="5911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22505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809625" y="444500"/>
            <a:ext cx="542925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功能实现分析</a:t>
            </a:r>
            <a:endParaRPr kumimoji="1" lang="en-US" altLang="zh-CN" sz="3200" dirty="0"/>
          </a:p>
        </p:txBody>
      </p:sp>
      <p:sp>
        <p:nvSpPr>
          <p:cNvPr id="10" name="文本框 9"/>
          <p:cNvSpPr txBox="1"/>
          <p:nvPr/>
        </p:nvSpPr>
        <p:spPr>
          <a:xfrm>
            <a:off x="809625" y="987424"/>
            <a:ext cx="75088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POI</a:t>
            </a:r>
            <a:r>
              <a:rPr kumimoji="1" lang="zh-CN" altLang="en-US" sz="2400" dirty="0" smtClean="0"/>
              <a:t>检索：</a:t>
            </a:r>
            <a:endParaRPr kumimoji="1" lang="en-US" altLang="zh-CN" sz="2400" dirty="0" smtClean="0"/>
          </a:p>
        </p:txBody>
      </p:sp>
      <p:sp>
        <p:nvSpPr>
          <p:cNvPr id="3" name="矩形 2"/>
          <p:cNvSpPr/>
          <p:nvPr/>
        </p:nvSpPr>
        <p:spPr>
          <a:xfrm>
            <a:off x="666750" y="1555750"/>
            <a:ext cx="3349625" cy="5715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大搜框获取用户搜索内容</a:t>
            </a:r>
            <a:endParaRPr kumimoji="1"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644525" y="2295525"/>
            <a:ext cx="3371849" cy="5715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componentManager.go</a:t>
            </a:r>
            <a:r>
              <a:rPr lang="en-US" altLang="zh-CN" dirty="0" smtClean="0"/>
              <a:t>()</a:t>
            </a:r>
            <a:r>
              <a:rPr lang="zh-CN" altLang="en-US" dirty="0" smtClean="0"/>
              <a:t>组织请求信息</a:t>
            </a:r>
            <a:endParaRPr lang="en-US" altLang="zh-CN" dirty="0"/>
          </a:p>
        </p:txBody>
      </p:sp>
      <p:sp>
        <p:nvSpPr>
          <p:cNvPr id="7" name="矩形 6"/>
          <p:cNvSpPr/>
          <p:nvPr/>
        </p:nvSpPr>
        <p:spPr>
          <a:xfrm>
            <a:off x="654050" y="3844925"/>
            <a:ext cx="3371849" cy="6159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componentManager</a:t>
            </a:r>
            <a:r>
              <a:rPr lang="zh-CN" altLang="en-US" dirty="0"/>
              <a:t>.</a:t>
            </a:r>
            <a:r>
              <a:rPr lang="en-US" altLang="zh-CN" dirty="0" smtClean="0"/>
              <a:t>load()</a:t>
            </a:r>
            <a:r>
              <a:rPr lang="zh-CN" altLang="en-US" dirty="0" smtClean="0"/>
              <a:t>异步加载返回的结果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0" y="63500"/>
            <a:ext cx="5562600" cy="67945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15950" y="4727575"/>
            <a:ext cx="3371849" cy="5429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cardMgr</a:t>
            </a:r>
            <a:r>
              <a:rPr lang="zh-CN" altLang="en-US" dirty="0" smtClean="0"/>
              <a:t>添加卡片</a:t>
            </a:r>
            <a:endParaRPr lang="en-US" altLang="zh-CN" dirty="0"/>
          </a:p>
        </p:txBody>
      </p:sp>
      <p:sp>
        <p:nvSpPr>
          <p:cNvPr id="11" name="矩形 10"/>
          <p:cNvSpPr/>
          <p:nvPr/>
        </p:nvSpPr>
        <p:spPr>
          <a:xfrm>
            <a:off x="625475" y="5594350"/>
            <a:ext cx="3371849" cy="6921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PoiSearch</a:t>
            </a:r>
            <a:r>
              <a:rPr lang="zh-CN" altLang="en-US" dirty="0" smtClean="0"/>
              <a:t>查找</a:t>
            </a:r>
            <a:r>
              <a:rPr lang="en-US" altLang="zh-CN" dirty="0" smtClean="0"/>
              <a:t>poi</a:t>
            </a:r>
            <a:r>
              <a:rPr lang="zh-CN" altLang="en-US" dirty="0" smtClean="0"/>
              <a:t>点，并重新缩放地图</a:t>
            </a:r>
            <a:endParaRPr lang="en-US" altLang="zh-CN" dirty="0"/>
          </a:p>
        </p:txBody>
      </p:sp>
      <p:pic>
        <p:nvPicPr>
          <p:cNvPr id="6" name="图片 5" descr="e22c2488a28650a39ced6d425b65984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1875" y="1285875"/>
            <a:ext cx="5556250" cy="4197350"/>
          </a:xfrm>
          <a:prstGeom prst="rect">
            <a:avLst/>
          </a:prstGeom>
        </p:spPr>
      </p:pic>
      <p:pic>
        <p:nvPicPr>
          <p:cNvPr id="12" name="图片 11" descr="93f20b65adf770d3477d0116aef31e9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075" y="508000"/>
            <a:ext cx="5797550" cy="61341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38175" y="3098800"/>
            <a:ext cx="3371849" cy="5715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searchData.fetch</a:t>
            </a:r>
            <a:r>
              <a:rPr lang="en-US" altLang="zh-CN" dirty="0" smtClean="0"/>
              <a:t>()</a:t>
            </a:r>
            <a:r>
              <a:rPr lang="zh-CN" altLang="en-US" dirty="0" smtClean="0"/>
              <a:t>发送请求</a:t>
            </a:r>
            <a:endParaRPr lang="en-US" altLang="zh-CN" dirty="0"/>
          </a:p>
        </p:txBody>
      </p:sp>
      <p:pic>
        <p:nvPicPr>
          <p:cNvPr id="16" name="图片 15" descr="3EF0B077-FE16-4DF3-B96A-959BE043AC62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300" y="1184275"/>
            <a:ext cx="7251700" cy="53086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24400" y="714375"/>
            <a:ext cx="7467600" cy="5829300"/>
          </a:xfrm>
          <a:prstGeom prst="rect">
            <a:avLst/>
          </a:prstGeom>
        </p:spPr>
      </p:pic>
      <p:pic>
        <p:nvPicPr>
          <p:cNvPr id="18" name="图片 17" descr="70f409fca05fd94a777e8beac8a45cea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725" y="3000288"/>
            <a:ext cx="4845050" cy="4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841452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2326</TotalTime>
  <Words>573</Words>
  <Application>Microsoft Macintosh PowerPoint</Application>
  <PresentationFormat>自定义</PresentationFormat>
  <Paragraphs>105</Paragraphs>
  <Slides>15</Slides>
  <Notes>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学远 高</cp:lastModifiedBy>
  <cp:revision>100</cp:revision>
  <dcterms:created xsi:type="dcterms:W3CDTF">2015-04-22T16:04:56Z</dcterms:created>
  <dcterms:modified xsi:type="dcterms:W3CDTF">2016-03-23T02:33:42Z</dcterms:modified>
</cp:coreProperties>
</file>